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33"/>
  </p:notesMasterIdLst>
  <p:handoutMasterIdLst>
    <p:handoutMasterId r:id="rId34"/>
  </p:handoutMasterIdLst>
  <p:sldIdLst>
    <p:sldId id="322" r:id="rId5"/>
    <p:sldId id="317" r:id="rId6"/>
    <p:sldId id="305" r:id="rId7"/>
    <p:sldId id="306" r:id="rId8"/>
    <p:sldId id="323" r:id="rId9"/>
    <p:sldId id="353" r:id="rId10"/>
    <p:sldId id="354" r:id="rId11"/>
    <p:sldId id="355" r:id="rId12"/>
    <p:sldId id="356" r:id="rId13"/>
    <p:sldId id="357" r:id="rId14"/>
    <p:sldId id="358" r:id="rId15"/>
    <p:sldId id="359" r:id="rId16"/>
    <p:sldId id="352" r:id="rId17"/>
    <p:sldId id="327" r:id="rId18"/>
    <p:sldId id="341" r:id="rId19"/>
    <p:sldId id="342" r:id="rId20"/>
    <p:sldId id="343" r:id="rId21"/>
    <p:sldId id="344" r:id="rId22"/>
    <p:sldId id="345" r:id="rId23"/>
    <p:sldId id="346" r:id="rId24"/>
    <p:sldId id="347" r:id="rId25"/>
    <p:sldId id="348" r:id="rId26"/>
    <p:sldId id="349" r:id="rId27"/>
    <p:sldId id="350" r:id="rId28"/>
    <p:sldId id="351" r:id="rId29"/>
    <p:sldId id="308" r:id="rId30"/>
    <p:sldId id="309" r:id="rId31"/>
    <p:sldId id="310" r:id="rId32"/>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Weekly Intro - White BG" id="{B4587B1E-BB88-4173-8339-2929187587A5}">
          <p14:sldIdLst>
            <p14:sldId id="322"/>
            <p14:sldId id="317"/>
            <p14:sldId id="305"/>
            <p14:sldId id="306"/>
            <p14:sldId id="323"/>
            <p14:sldId id="353"/>
            <p14:sldId id="354"/>
            <p14:sldId id="355"/>
            <p14:sldId id="356"/>
            <p14:sldId id="357"/>
            <p14:sldId id="358"/>
            <p14:sldId id="359"/>
            <p14:sldId id="352"/>
            <p14:sldId id="327"/>
            <p14:sldId id="341"/>
            <p14:sldId id="342"/>
            <p14:sldId id="343"/>
            <p14:sldId id="344"/>
            <p14:sldId id="345"/>
            <p14:sldId id="346"/>
            <p14:sldId id="347"/>
            <p14:sldId id="348"/>
            <p14:sldId id="349"/>
            <p14:sldId id="350"/>
            <p14:sldId id="351"/>
            <p14:sldId id="308"/>
            <p14:sldId id="309"/>
            <p14:sldId id="31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79" autoAdjust="0"/>
    <p:restoredTop sz="94249" autoAdjust="0"/>
  </p:normalViewPr>
  <p:slideViewPr>
    <p:cSldViewPr snapToGrid="0">
      <p:cViewPr varScale="1">
        <p:scale>
          <a:sx n="64" d="100"/>
          <a:sy n="64" d="100"/>
        </p:scale>
        <p:origin x="888" y="72"/>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108"/>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tif>
</file>

<file path=ppt/media/image6.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15444"/>
          </a:xfrm>
          <a:prstGeom prst="rect">
            <a:avLst/>
          </a:prstGeom>
          <a:noFill/>
        </p:spPr>
        <p:txBody>
          <a:bodyPr wrap="square" rtlCol="0">
            <a:spAutoFit/>
          </a:bodyPr>
          <a:lstStyle/>
          <a:p>
            <a:pPr algn="l"/>
            <a:r>
              <a:rPr lang="en-US" sz="800" dirty="0">
                <a:solidFill>
                  <a:schemeClr val="bg2"/>
                </a:solidFill>
                <a:latin typeface="Montserrat" panose="00000500000000000000" pitchFamily="2" charset="0"/>
              </a:rPr>
              <a:t>CT107-3-2-ENTS Enterprise Systems</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Enterprise Resource Planning (ERP)(Part 2)</a:t>
            </a: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7.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a:extLst>
              <a:ext uri="{FF2B5EF4-FFF2-40B4-BE49-F238E27FC236}">
                <a16:creationId xmlns:a16="http://schemas.microsoft.com/office/drawing/2014/main" id="{E5A64D6D-4F7B-C4E6-3DF0-51112DC6C859}"/>
              </a:ext>
            </a:extLst>
          </p:cNvPr>
          <p:cNvSpPr txBox="1">
            <a:spLocks/>
          </p:cNvSpPr>
          <p:nvPr/>
        </p:nvSpPr>
        <p:spPr bwMode="auto">
          <a:xfrm>
            <a:off x="1436914" y="4295328"/>
            <a:ext cx="9477828" cy="71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r>
              <a:rPr lang="en-US" sz="3200" b="0" dirty="0"/>
              <a:t>Enterprise Resource Planning (ERP)(Part 2)</a:t>
            </a:r>
          </a:p>
        </p:txBody>
      </p:sp>
      <p:sp>
        <p:nvSpPr>
          <p:cNvPr id="6" name="Content Placeholder 5">
            <a:extLst>
              <a:ext uri="{FF2B5EF4-FFF2-40B4-BE49-F238E27FC236}">
                <a16:creationId xmlns:a16="http://schemas.microsoft.com/office/drawing/2014/main" id="{DA48EE8B-4479-DBB2-A043-0D0A551A3F92}"/>
              </a:ext>
            </a:extLst>
          </p:cNvPr>
          <p:cNvSpPr>
            <a:spLocks noGrp="1"/>
          </p:cNvSpPr>
          <p:nvPr>
            <p:ph idx="1"/>
          </p:nvPr>
        </p:nvSpPr>
        <p:spPr>
          <a:xfrm>
            <a:off x="1277258" y="3700242"/>
            <a:ext cx="10724242" cy="711199"/>
          </a:xfrm>
        </p:spPr>
        <p:txBody>
          <a:bodyPr/>
          <a:lstStyle/>
          <a:p>
            <a:pPr marL="0" indent="0">
              <a:buNone/>
            </a:pPr>
            <a:r>
              <a:rPr lang="en-US" dirty="0"/>
              <a:t> CT107-3-2-ENTS Enterprise Systems</a:t>
            </a:r>
          </a:p>
        </p:txBody>
      </p:sp>
    </p:spTree>
    <p:extLst>
      <p:ext uri="{BB962C8B-B14F-4D97-AF65-F5344CB8AC3E}">
        <p14:creationId xmlns:p14="http://schemas.microsoft.com/office/powerpoint/2010/main" val="66905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9D496500-6EFF-D6A4-A019-E1438C03575B}"/>
              </a:ext>
            </a:extLst>
          </p:cNvPr>
          <p:cNvSpPr>
            <a:spLocks noGrp="1"/>
          </p:cNvSpPr>
          <p:nvPr>
            <p:ph sz="half" idx="1"/>
          </p:nvPr>
        </p:nvSpPr>
        <p:spPr>
          <a:xfrm>
            <a:off x="295351" y="1697038"/>
            <a:ext cx="10737410" cy="4525962"/>
          </a:xfrm>
        </p:spPr>
        <p:txBody>
          <a:bodyPr wrap="square" anchor="t">
            <a:normAutofit/>
          </a:bodyPr>
          <a:lstStyle/>
          <a:p>
            <a:r>
              <a:rPr lang="en-US" sz="2500" dirty="0"/>
              <a:t>The three-tiers are:</a:t>
            </a:r>
          </a:p>
          <a:p>
            <a:pPr lvl="1"/>
            <a:r>
              <a:rPr lang="en-US" sz="2100" dirty="0"/>
              <a:t>Presentation Tier / Client Tier</a:t>
            </a:r>
          </a:p>
          <a:p>
            <a:pPr lvl="2"/>
            <a:r>
              <a:rPr lang="en-US" sz="2100" dirty="0"/>
              <a:t>Functions:</a:t>
            </a:r>
          </a:p>
          <a:p>
            <a:pPr lvl="3"/>
            <a:r>
              <a:rPr lang="en-US" sz="1900" dirty="0"/>
              <a:t>Uses a GUI to capture user’s input, </a:t>
            </a:r>
          </a:p>
          <a:p>
            <a:pPr lvl="3"/>
            <a:r>
              <a:rPr lang="en-US" sz="1900" dirty="0"/>
              <a:t>Passes on that request to the application server,</a:t>
            </a:r>
          </a:p>
          <a:p>
            <a:pPr lvl="3"/>
            <a:r>
              <a:rPr lang="en-US" sz="1900" dirty="0"/>
              <a:t>Displays the information received using the same GUI.</a:t>
            </a:r>
          </a:p>
          <a:p>
            <a:pPr lvl="2"/>
            <a:r>
              <a:rPr lang="en-US" sz="2100" dirty="0"/>
              <a:t>Uses dedicated clients (fat clients) or thin clients like Web browsers connected to the company intranet or through the Internet. </a:t>
            </a:r>
          </a:p>
          <a:p>
            <a:pPr lvl="1"/>
            <a:r>
              <a:rPr lang="en-US" sz="2100" dirty="0"/>
              <a:t>Application Tier</a:t>
            </a:r>
          </a:p>
          <a:p>
            <a:pPr lvl="2"/>
            <a:r>
              <a:rPr lang="en-US" sz="2100" dirty="0"/>
              <a:t>The core ERP software or business logic resides. </a:t>
            </a:r>
          </a:p>
          <a:p>
            <a:pPr lvl="2"/>
            <a:r>
              <a:rPr lang="en-US" sz="2100" dirty="0"/>
              <a:t>These are available as different modules from the ERP vendor.</a:t>
            </a:r>
          </a:p>
          <a:p>
            <a:pPr lvl="2"/>
            <a:endParaRPr lang="en-US" sz="1700" dirty="0"/>
          </a:p>
          <a:p>
            <a:pPr lvl="1"/>
            <a:endParaRPr lang="en-US" sz="2100" dirty="0"/>
          </a:p>
          <a:p>
            <a:pPr lvl="1"/>
            <a:endParaRPr lang="en-US" dirty="0"/>
          </a:p>
          <a:p>
            <a:endParaRPr lang="en-US" dirty="0"/>
          </a:p>
          <a:p>
            <a:endParaRPr lang="en-US" dirty="0"/>
          </a:p>
          <a:p>
            <a:pPr marL="457200" lvl="1" indent="0">
              <a:buNone/>
            </a:pPr>
            <a:endParaRPr lang="en-MY" sz="2800" dirty="0"/>
          </a:p>
        </p:txBody>
      </p:sp>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a:xfrm>
            <a:off x="295352" y="274638"/>
            <a:ext cx="10457373" cy="1143000"/>
          </a:xfrm>
        </p:spPr>
        <p:txBody>
          <a:bodyPr wrap="square" anchor="ctr">
            <a:normAutofit/>
          </a:bodyPr>
          <a:lstStyle/>
          <a:p>
            <a:r>
              <a:rPr lang="en-MY" dirty="0"/>
              <a:t>Three-Tier Client Server Architecture (cont.)</a:t>
            </a:r>
          </a:p>
        </p:txBody>
      </p:sp>
    </p:spTree>
    <p:extLst>
      <p:ext uri="{BB962C8B-B14F-4D97-AF65-F5344CB8AC3E}">
        <p14:creationId xmlns:p14="http://schemas.microsoft.com/office/powerpoint/2010/main" val="39606078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9D496500-6EFF-D6A4-A019-E1438C03575B}"/>
              </a:ext>
            </a:extLst>
          </p:cNvPr>
          <p:cNvSpPr>
            <a:spLocks noGrp="1"/>
          </p:cNvSpPr>
          <p:nvPr>
            <p:ph sz="half" idx="1"/>
          </p:nvPr>
        </p:nvSpPr>
        <p:spPr>
          <a:xfrm>
            <a:off x="295351" y="1697038"/>
            <a:ext cx="10737410" cy="4525962"/>
          </a:xfrm>
        </p:spPr>
        <p:txBody>
          <a:bodyPr wrap="square" anchor="t">
            <a:normAutofit/>
          </a:bodyPr>
          <a:lstStyle/>
          <a:p>
            <a:r>
              <a:rPr lang="en-US" sz="2500" dirty="0"/>
              <a:t>The three-tiers are (cont.):</a:t>
            </a:r>
          </a:p>
          <a:p>
            <a:pPr lvl="1"/>
            <a:r>
              <a:rPr lang="en-US" sz="2100" dirty="0"/>
              <a:t>Database Tier</a:t>
            </a:r>
          </a:p>
          <a:p>
            <a:pPr lvl="2"/>
            <a:r>
              <a:rPr lang="en-US" sz="2100" dirty="0"/>
              <a:t>Stores the ERP data.</a:t>
            </a:r>
          </a:p>
          <a:p>
            <a:pPr lvl="2"/>
            <a:r>
              <a:rPr lang="en-US" sz="2100" dirty="0"/>
              <a:t>The database management system ensure the ACID (Atomicity, Consistency, Isolation and Durability) are maintained and all other database management functions like concurrency control, integrity constraint management, data back-ups, etc.</a:t>
            </a:r>
          </a:p>
          <a:p>
            <a:pPr lvl="1"/>
            <a:endParaRPr lang="en-US" dirty="0"/>
          </a:p>
          <a:p>
            <a:endParaRPr lang="en-US" dirty="0"/>
          </a:p>
          <a:p>
            <a:endParaRPr lang="en-US" dirty="0"/>
          </a:p>
          <a:p>
            <a:pPr marL="457200" lvl="1" indent="0">
              <a:buNone/>
            </a:pPr>
            <a:endParaRPr lang="en-MY" sz="2800" dirty="0"/>
          </a:p>
        </p:txBody>
      </p:sp>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a:xfrm>
            <a:off x="295352" y="274638"/>
            <a:ext cx="10457373" cy="1143000"/>
          </a:xfrm>
        </p:spPr>
        <p:txBody>
          <a:bodyPr wrap="square" anchor="ctr">
            <a:normAutofit/>
          </a:bodyPr>
          <a:lstStyle/>
          <a:p>
            <a:r>
              <a:rPr lang="en-MY" dirty="0"/>
              <a:t>Three-Tier Client Server Architecture (cont.)</a:t>
            </a:r>
          </a:p>
        </p:txBody>
      </p:sp>
    </p:spTree>
    <p:extLst>
      <p:ext uri="{BB962C8B-B14F-4D97-AF65-F5344CB8AC3E}">
        <p14:creationId xmlns:p14="http://schemas.microsoft.com/office/powerpoint/2010/main" val="20387594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9D496500-6EFF-D6A4-A019-E1438C03575B}"/>
              </a:ext>
            </a:extLst>
          </p:cNvPr>
          <p:cNvSpPr>
            <a:spLocks noGrp="1"/>
          </p:cNvSpPr>
          <p:nvPr>
            <p:ph sz="half" idx="1"/>
          </p:nvPr>
        </p:nvSpPr>
        <p:spPr>
          <a:xfrm>
            <a:off x="295351" y="1697038"/>
            <a:ext cx="6540164" cy="4525962"/>
          </a:xfrm>
        </p:spPr>
        <p:txBody>
          <a:bodyPr wrap="square" anchor="t">
            <a:normAutofit/>
          </a:bodyPr>
          <a:lstStyle/>
          <a:p>
            <a:r>
              <a:rPr lang="en-US" sz="2500" dirty="0"/>
              <a:t>ERP software is hosted on a cloud computing platform. </a:t>
            </a:r>
          </a:p>
          <a:p>
            <a:r>
              <a:rPr lang="en-US" sz="2500" dirty="0"/>
              <a:t>Usage of trusted third party to store and manage all the organization information. </a:t>
            </a:r>
          </a:p>
          <a:p>
            <a:r>
              <a:rPr lang="en-US" sz="2500" dirty="0"/>
              <a:t>Reliable internet connection is important. </a:t>
            </a:r>
            <a:endParaRPr lang="en-US" sz="2100" dirty="0"/>
          </a:p>
          <a:p>
            <a:pPr lvl="1"/>
            <a:endParaRPr lang="en-US" dirty="0"/>
          </a:p>
          <a:p>
            <a:endParaRPr lang="en-US" dirty="0"/>
          </a:p>
          <a:p>
            <a:endParaRPr lang="en-US" dirty="0"/>
          </a:p>
          <a:p>
            <a:pPr marL="457200" lvl="1" indent="0">
              <a:buNone/>
            </a:pPr>
            <a:endParaRPr lang="en-MY" sz="2800" dirty="0"/>
          </a:p>
        </p:txBody>
      </p:sp>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a:xfrm>
            <a:off x="295352" y="274638"/>
            <a:ext cx="10457373" cy="1143000"/>
          </a:xfrm>
        </p:spPr>
        <p:txBody>
          <a:bodyPr wrap="square" anchor="ctr">
            <a:normAutofit/>
          </a:bodyPr>
          <a:lstStyle/>
          <a:p>
            <a:r>
              <a:rPr lang="en-MY" dirty="0"/>
              <a:t>Cloud Computing Architecture</a:t>
            </a:r>
          </a:p>
        </p:txBody>
      </p:sp>
      <p:pic>
        <p:nvPicPr>
          <p:cNvPr id="4" name="Picture 3" descr="A picture containing text, drawing, sketch, black and white&#10;&#10;Description automatically generated">
            <a:extLst>
              <a:ext uri="{FF2B5EF4-FFF2-40B4-BE49-F238E27FC236}">
                <a16:creationId xmlns:a16="http://schemas.microsoft.com/office/drawing/2014/main" id="{920EB54D-5F21-7CE6-00AC-EA61585AA1D9}"/>
              </a:ext>
            </a:extLst>
          </p:cNvPr>
          <p:cNvPicPr>
            <a:picLocks noChangeAspect="1"/>
          </p:cNvPicPr>
          <p:nvPr/>
        </p:nvPicPr>
        <p:blipFill rotWithShape="1">
          <a:blip r:embed="rId2">
            <a:extLst>
              <a:ext uri="{28A0092B-C50C-407E-A947-70E740481C1C}">
                <a14:useLocalDpi xmlns:a14="http://schemas.microsoft.com/office/drawing/2010/main" val="0"/>
              </a:ext>
            </a:extLst>
          </a:blip>
          <a:srcRect l="11473" t="7431" r="20845" b="56722"/>
          <a:stretch/>
        </p:blipFill>
        <p:spPr>
          <a:xfrm>
            <a:off x="6586244" y="1440630"/>
            <a:ext cx="5310405" cy="3976739"/>
          </a:xfrm>
          <a:prstGeom prst="rect">
            <a:avLst/>
          </a:prstGeom>
        </p:spPr>
      </p:pic>
    </p:spTree>
    <p:extLst>
      <p:ext uri="{BB962C8B-B14F-4D97-AF65-F5344CB8AC3E}">
        <p14:creationId xmlns:p14="http://schemas.microsoft.com/office/powerpoint/2010/main" val="18863505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Enterprise </a:t>
            </a:r>
            <a:r>
              <a:rPr lang="en-MY" dirty="0"/>
              <a:t>Resource Planning (ERP) </a:t>
            </a:r>
            <a:endParaRPr lang="en-MY" dirty="0">
              <a:solidFill>
                <a:schemeClr val="tx2"/>
              </a:solidFill>
            </a:endParaRP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441434" y="1417637"/>
            <a:ext cx="11455214" cy="4728329"/>
          </a:xfrm>
        </p:spPr>
        <p:txBody>
          <a:bodyPr/>
          <a:lstStyle/>
          <a:p>
            <a:r>
              <a:rPr lang="en-MY" dirty="0"/>
              <a:t>Installing an ERP system has many advantages, both direct and indirect.</a:t>
            </a:r>
          </a:p>
          <a:p>
            <a:r>
              <a:rPr lang="en-MY" dirty="0"/>
              <a:t>Direct advantages:</a:t>
            </a:r>
          </a:p>
          <a:p>
            <a:pPr lvl="1"/>
            <a:r>
              <a:rPr lang="en-MY" dirty="0"/>
              <a:t>Improved efficiency, </a:t>
            </a:r>
          </a:p>
          <a:p>
            <a:pPr lvl="1"/>
            <a:r>
              <a:rPr lang="en-MY" dirty="0"/>
              <a:t>Information integration for better decision-making, </a:t>
            </a:r>
          </a:p>
          <a:p>
            <a:pPr lvl="1"/>
            <a:r>
              <a:rPr lang="en-MY" dirty="0"/>
              <a:t>Faster response time to customer queries,</a:t>
            </a:r>
          </a:p>
          <a:p>
            <a:pPr lvl="1"/>
            <a:r>
              <a:rPr lang="en-MY" dirty="0"/>
              <a:t>Etc. </a:t>
            </a:r>
          </a:p>
          <a:p>
            <a:r>
              <a:rPr lang="en-MY" dirty="0"/>
              <a:t>Indirect advantages:</a:t>
            </a:r>
          </a:p>
          <a:p>
            <a:pPr lvl="1"/>
            <a:r>
              <a:rPr lang="en-MY" dirty="0"/>
              <a:t>Better corporate image,</a:t>
            </a:r>
          </a:p>
          <a:p>
            <a:pPr lvl="1"/>
            <a:r>
              <a:rPr lang="en-MY" dirty="0"/>
              <a:t>Improved customer goodwill,</a:t>
            </a:r>
          </a:p>
          <a:p>
            <a:pPr lvl="1"/>
            <a:r>
              <a:rPr lang="en-MY" dirty="0"/>
              <a:t>Customer satisfaction,</a:t>
            </a:r>
          </a:p>
          <a:p>
            <a:pPr lvl="1"/>
            <a:r>
              <a:rPr lang="en-MY" dirty="0"/>
              <a:t>Etc.</a:t>
            </a:r>
          </a:p>
          <a:p>
            <a:pPr lvl="1"/>
            <a:endParaRPr lang="en-MY" dirty="0"/>
          </a:p>
        </p:txBody>
      </p:sp>
    </p:spTree>
    <p:extLst>
      <p:ext uri="{BB962C8B-B14F-4D97-AF65-F5344CB8AC3E}">
        <p14:creationId xmlns:p14="http://schemas.microsoft.com/office/powerpoint/2010/main" val="4088768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Information Integration</a:t>
            </a: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ERP systems is an integration system, have the ability to automatically update data between related business functions and component. </a:t>
            </a:r>
          </a:p>
          <a:p>
            <a:pPr lvl="1"/>
            <a:r>
              <a:rPr lang="en-US" dirty="0"/>
              <a:t>Example: When a customer place an order and order is entered into the system, it triggers a log of events and action in a number of modules (finance, production planning, production, inventory management).</a:t>
            </a:r>
          </a:p>
          <a:p>
            <a:r>
              <a:rPr lang="en-US" dirty="0"/>
              <a:t>The information updating happens instantaneously, can get up-to-the minute information. </a:t>
            </a:r>
          </a:p>
          <a:p>
            <a:r>
              <a:rPr lang="en-US" dirty="0"/>
              <a:t>Leads to better decision-making.</a:t>
            </a:r>
          </a:p>
          <a:p>
            <a:r>
              <a:rPr lang="en-US" dirty="0"/>
              <a:t>People are connected to each other for improving productivity.</a:t>
            </a:r>
          </a:p>
          <a:p>
            <a:pPr lvl="1"/>
            <a:endParaRPr lang="en-US" dirty="0"/>
          </a:p>
        </p:txBody>
      </p:sp>
    </p:spTree>
    <p:extLst>
      <p:ext uri="{BB962C8B-B14F-4D97-AF65-F5344CB8AC3E}">
        <p14:creationId xmlns:p14="http://schemas.microsoft.com/office/powerpoint/2010/main" val="32230980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Reduction of Lead Time</a:t>
            </a:r>
            <a:endParaRPr lang="en-MY" dirty="0">
              <a:solidFill>
                <a:schemeClr val="tx2"/>
              </a:solidFill>
            </a:endParaRP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Lead time  = the time gap between placing an order and </a:t>
            </a:r>
            <a:r>
              <a:rPr lang="en-US" u="sng" dirty="0">
                <a:solidFill>
                  <a:srgbClr val="FF0000"/>
                </a:solidFill>
              </a:rPr>
              <a:t>receiving</a:t>
            </a:r>
            <a:r>
              <a:rPr lang="en-US" dirty="0"/>
              <a:t> it. </a:t>
            </a:r>
          </a:p>
          <a:p>
            <a:r>
              <a:rPr lang="en-US" dirty="0"/>
              <a:t>In most time, safety or buffer stock is to avoid a situation where the material is out of stock while waiting for the purchasing is completed. </a:t>
            </a:r>
          </a:p>
          <a:p>
            <a:pPr lvl="1"/>
            <a:r>
              <a:rPr lang="en-US" dirty="0"/>
              <a:t>This is to avoid missing delivery schedules, losing customer goodwill, losing the customer.</a:t>
            </a:r>
          </a:p>
          <a:p>
            <a:pPr lvl="1"/>
            <a:r>
              <a:rPr lang="en-US" dirty="0"/>
              <a:t>“Money blocked” due to larger inventories must be kept.</a:t>
            </a:r>
          </a:p>
          <a:p>
            <a:r>
              <a:rPr lang="en-US" dirty="0"/>
              <a:t>ERP systems help in automating task to make inventory management more efficient and effective. </a:t>
            </a:r>
          </a:p>
          <a:p>
            <a:pPr lvl="1"/>
            <a:r>
              <a:rPr lang="en-US" dirty="0"/>
              <a:t>Toward Just-in-Time manufacturing, the knowledge of the exact lead times for each and every item is of paramount important for uninterrupted production. </a:t>
            </a:r>
          </a:p>
          <a:p>
            <a:pPr lvl="1"/>
            <a:endParaRPr lang="en-US" dirty="0"/>
          </a:p>
          <a:p>
            <a:pPr lvl="1"/>
            <a:endParaRPr lang="en-US" dirty="0"/>
          </a:p>
        </p:txBody>
      </p:sp>
    </p:spTree>
    <p:extLst>
      <p:ext uri="{BB962C8B-B14F-4D97-AF65-F5344CB8AC3E}">
        <p14:creationId xmlns:p14="http://schemas.microsoft.com/office/powerpoint/2010/main" val="30154715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On-Time Shipment</a:t>
            </a:r>
            <a:endParaRPr lang="en-MY" dirty="0">
              <a:solidFill>
                <a:schemeClr val="tx2"/>
              </a:solidFill>
            </a:endParaRP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Today, company must be able to deliver customer-specific products (made-to-order) which the lead time of standard, off-the-shelf product. </a:t>
            </a:r>
          </a:p>
          <a:p>
            <a:pPr lvl="1"/>
            <a:r>
              <a:rPr lang="en-US" dirty="0"/>
              <a:t>Can retain the cost and time advantage of off-the-shelf products.</a:t>
            </a:r>
          </a:p>
          <a:p>
            <a:r>
              <a:rPr lang="en-US" dirty="0"/>
              <a:t>Many manufacturing and planning methods can be combined within the same operation. </a:t>
            </a:r>
          </a:p>
          <a:p>
            <a:pPr lvl="1"/>
            <a:r>
              <a:rPr lang="en-US" dirty="0"/>
              <a:t>Such as combination of make-to-stock and make-to-order.</a:t>
            </a:r>
          </a:p>
          <a:p>
            <a:r>
              <a:rPr lang="en-US" dirty="0"/>
              <a:t>ERP provides the freedom to change manufacturing and planning methods, as needs change.</a:t>
            </a:r>
          </a:p>
          <a:p>
            <a:pPr lvl="1"/>
            <a:r>
              <a:rPr lang="en-US" dirty="0"/>
              <a:t>Without modifying or re-configuration, the workplace or plant layouts. </a:t>
            </a:r>
          </a:p>
          <a:p>
            <a:pPr lvl="1"/>
            <a:r>
              <a:rPr lang="en-US" dirty="0"/>
              <a:t>This is due to all information is available to the management at the desired level.</a:t>
            </a:r>
          </a:p>
          <a:p>
            <a:pPr lvl="1"/>
            <a:endParaRPr lang="en-US" dirty="0"/>
          </a:p>
        </p:txBody>
      </p:sp>
    </p:spTree>
    <p:extLst>
      <p:ext uri="{BB962C8B-B14F-4D97-AF65-F5344CB8AC3E}">
        <p14:creationId xmlns:p14="http://schemas.microsoft.com/office/powerpoint/2010/main" val="9797230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Reduction in Cycle Time</a:t>
            </a:r>
            <a:endParaRPr lang="en-MY" dirty="0">
              <a:solidFill>
                <a:schemeClr val="tx2"/>
              </a:solidFill>
            </a:endParaRP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Cycle time is the time between placement or the order and </a:t>
            </a:r>
            <a:r>
              <a:rPr lang="en-US" u="sng" dirty="0">
                <a:solidFill>
                  <a:srgbClr val="FF0000"/>
                </a:solidFill>
              </a:rPr>
              <a:t>delivery</a:t>
            </a:r>
            <a:r>
              <a:rPr lang="en-US" dirty="0"/>
              <a:t> of the product, especially the make-to-order. </a:t>
            </a:r>
          </a:p>
          <a:p>
            <a:r>
              <a:rPr lang="en-US" dirty="0"/>
              <a:t>Make-to-order with higher cycle time and cost of production.</a:t>
            </a:r>
          </a:p>
          <a:p>
            <a:pPr lvl="1"/>
            <a:r>
              <a:rPr lang="en-US" dirty="0"/>
              <a:t>Manufacturer starts making the product or designing the product only after receiving the order. </a:t>
            </a:r>
          </a:p>
          <a:p>
            <a:r>
              <a:rPr lang="en-US" dirty="0"/>
              <a:t>ERP can avoid the process of checking the availability of product or material with different warehouses or distributors. </a:t>
            </a:r>
          </a:p>
          <a:p>
            <a:pPr lvl="1"/>
            <a:r>
              <a:rPr lang="en-US" dirty="0"/>
              <a:t>ERP informs the warehouse upon receiving the order, shipment is arranged, finance can prepare the invoice, etc.</a:t>
            </a:r>
          </a:p>
          <a:p>
            <a:pPr marL="457200" lvl="1" indent="0">
              <a:buNone/>
            </a:pPr>
            <a:endParaRPr lang="en-US" dirty="0"/>
          </a:p>
        </p:txBody>
      </p:sp>
    </p:spTree>
    <p:extLst>
      <p:ext uri="{BB962C8B-B14F-4D97-AF65-F5344CB8AC3E}">
        <p14:creationId xmlns:p14="http://schemas.microsoft.com/office/powerpoint/2010/main" val="33595318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Improved Resource Utilisation</a:t>
            </a:r>
            <a:endParaRPr lang="en-MY" dirty="0">
              <a:solidFill>
                <a:schemeClr val="tx2"/>
              </a:solidFill>
            </a:endParaRP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The philosophies of elimination of waste and constraint management achieve broader achieved broader acceptance.</a:t>
            </a:r>
          </a:p>
          <a:p>
            <a:pPr lvl="1"/>
            <a:r>
              <a:rPr lang="en-US" dirty="0"/>
              <a:t>Raise of cost.</a:t>
            </a:r>
          </a:p>
          <a:p>
            <a:r>
              <a:rPr lang="en-US" dirty="0"/>
              <a:t>Increment of emphasis upon planning and controlling capacity. </a:t>
            </a:r>
          </a:p>
          <a:p>
            <a:pPr lvl="1"/>
            <a:r>
              <a:rPr lang="en-US" dirty="0"/>
              <a:t>Creation of an accurate, achievable production schedule requires the availability of both material and capability.</a:t>
            </a:r>
          </a:p>
          <a:p>
            <a:pPr lvl="1"/>
            <a:endParaRPr lang="en-US" dirty="0"/>
          </a:p>
          <a:p>
            <a:pPr lvl="1"/>
            <a:endParaRPr lang="en-US" dirty="0"/>
          </a:p>
          <a:p>
            <a:pPr marL="457200" lvl="1" indent="0">
              <a:buNone/>
            </a:pPr>
            <a:endParaRPr lang="en-US" dirty="0"/>
          </a:p>
        </p:txBody>
      </p:sp>
    </p:spTree>
    <p:extLst>
      <p:ext uri="{BB962C8B-B14F-4D97-AF65-F5344CB8AC3E}">
        <p14:creationId xmlns:p14="http://schemas.microsoft.com/office/powerpoint/2010/main" val="29409301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Better Customer Satisfaction</a:t>
            </a:r>
            <a:endParaRPr lang="en-MY" dirty="0">
              <a:solidFill>
                <a:schemeClr val="tx2"/>
              </a:solidFill>
            </a:endParaRP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Customer Satisfaction = meeting or exceeding customers’ requirements for a product or service.</a:t>
            </a:r>
          </a:p>
          <a:p>
            <a:r>
              <a:rPr lang="en-US" dirty="0"/>
              <a:t>The measures of customer satisfaction:</a:t>
            </a:r>
          </a:p>
          <a:p>
            <a:pPr lvl="1"/>
            <a:r>
              <a:rPr lang="en-US" dirty="0"/>
              <a:t>Inclusion of the most important features,</a:t>
            </a:r>
          </a:p>
          <a:p>
            <a:pPr lvl="1"/>
            <a:r>
              <a:rPr lang="en-US" dirty="0"/>
              <a:t>On time response,</a:t>
            </a:r>
          </a:p>
          <a:p>
            <a:pPr lvl="1"/>
            <a:r>
              <a:rPr lang="en-US" dirty="0"/>
              <a:t>Product or service free from defects and performed as expected.</a:t>
            </a:r>
          </a:p>
          <a:p>
            <a:r>
              <a:rPr lang="en-US" dirty="0"/>
              <a:t>ERP systems provide better customer satisfaction by letting the customer to enjoy the product or service without spending more and waiting long period of time.</a:t>
            </a:r>
          </a:p>
          <a:p>
            <a:pPr lvl="1"/>
            <a:r>
              <a:rPr lang="en-US" dirty="0"/>
              <a:t>Customer can place order, check available stock, track status, make payment through a single platform or application. </a:t>
            </a:r>
          </a:p>
          <a:p>
            <a:pPr lvl="1"/>
            <a:endParaRPr lang="en-US" dirty="0"/>
          </a:p>
          <a:p>
            <a:pPr lvl="1"/>
            <a:endParaRPr lang="en-US" dirty="0"/>
          </a:p>
          <a:p>
            <a:pPr marL="457200" lvl="1" indent="0">
              <a:buNone/>
            </a:pPr>
            <a:endParaRPr lang="en-US" dirty="0"/>
          </a:p>
        </p:txBody>
      </p:sp>
    </p:spTree>
    <p:extLst>
      <p:ext uri="{BB962C8B-B14F-4D97-AF65-F5344CB8AC3E}">
        <p14:creationId xmlns:p14="http://schemas.microsoft.com/office/powerpoint/2010/main" val="4641690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TOPIC LEARNING OUTCOMES</a:t>
            </a:r>
          </a:p>
        </p:txBody>
      </p:sp>
      <p:sp>
        <p:nvSpPr>
          <p:cNvPr id="4" name="Content Placeholder 3">
            <a:extLst>
              <a:ext uri="{FF2B5EF4-FFF2-40B4-BE49-F238E27FC236}">
                <a16:creationId xmlns:a16="http://schemas.microsoft.com/office/drawing/2014/main" id="{3455BEAC-0823-2B3E-9D1B-4A6DA5417C39}"/>
              </a:ext>
            </a:extLst>
          </p:cNvPr>
          <p:cNvSpPr>
            <a:spLocks noGrp="1"/>
          </p:cNvSpPr>
          <p:nvPr>
            <p:ph idx="1"/>
          </p:nvPr>
        </p:nvSpPr>
        <p:spPr/>
        <p:txBody>
          <a:bodyPr/>
          <a:lstStyle/>
          <a:p>
            <a:pPr marL="0" indent="0">
              <a:buNone/>
            </a:pPr>
            <a:r>
              <a:rPr lang="en-US" dirty="0"/>
              <a:t>At the end of this topic, you should be able to:</a:t>
            </a:r>
          </a:p>
          <a:p>
            <a:pPr marL="0" indent="0">
              <a:buNone/>
            </a:pPr>
            <a:r>
              <a:rPr lang="en-US" dirty="0"/>
              <a:t>1. Differentiate the ERP Architecture. </a:t>
            </a:r>
          </a:p>
          <a:p>
            <a:pPr marL="0" indent="0">
              <a:buNone/>
            </a:pPr>
            <a:r>
              <a:rPr lang="en-US" dirty="0"/>
              <a:t>2. Explain the benefits of ERP. </a:t>
            </a:r>
          </a:p>
          <a:p>
            <a:pPr marL="0" indent="0">
              <a:buNone/>
            </a:pPr>
            <a:endParaRPr lang="en-US" dirty="0"/>
          </a:p>
        </p:txBody>
      </p:sp>
    </p:spTree>
    <p:extLst>
      <p:ext uri="{BB962C8B-B14F-4D97-AF65-F5344CB8AC3E}">
        <p14:creationId xmlns:p14="http://schemas.microsoft.com/office/powerpoint/2010/main" val="35913737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Improved Supplier Performance </a:t>
            </a:r>
            <a:endParaRPr lang="en-MY" dirty="0">
              <a:solidFill>
                <a:schemeClr val="tx2"/>
              </a:solidFill>
            </a:endParaRP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Supplier Management and Control Systems are important to ensure the capability of vendors to deliver the raw materials and components on time.</a:t>
            </a:r>
          </a:p>
          <a:p>
            <a:r>
              <a:rPr lang="en-US" dirty="0"/>
              <a:t>ERP systems provide vendor management and procurement support tools design to coordinate all aspects of the procurement process. </a:t>
            </a:r>
          </a:p>
          <a:p>
            <a:pPr lvl="1"/>
            <a:r>
              <a:rPr lang="en-US" dirty="0"/>
              <a:t>Manage supplier relations,</a:t>
            </a:r>
          </a:p>
          <a:p>
            <a:pPr lvl="1"/>
            <a:r>
              <a:rPr lang="en-US" dirty="0"/>
              <a:t>Monitoring vendor activities,</a:t>
            </a:r>
          </a:p>
          <a:p>
            <a:pPr lvl="1"/>
            <a:r>
              <a:rPr lang="en-US" dirty="0"/>
              <a:t>Managing supplier quality.</a:t>
            </a:r>
          </a:p>
          <a:p>
            <a:pPr lvl="1"/>
            <a:endParaRPr lang="en-US" dirty="0"/>
          </a:p>
          <a:p>
            <a:pPr lvl="1"/>
            <a:endParaRPr lang="en-US" dirty="0"/>
          </a:p>
          <a:p>
            <a:pPr marL="457200" lvl="1" indent="0">
              <a:buNone/>
            </a:pPr>
            <a:endParaRPr lang="en-US" dirty="0"/>
          </a:p>
        </p:txBody>
      </p:sp>
    </p:spTree>
    <p:extLst>
      <p:ext uri="{BB962C8B-B14F-4D97-AF65-F5344CB8AC3E}">
        <p14:creationId xmlns:p14="http://schemas.microsoft.com/office/powerpoint/2010/main" val="37774523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Increased Flexibility</a:t>
            </a:r>
            <a:endParaRPr lang="en-MY" dirty="0">
              <a:solidFill>
                <a:schemeClr val="tx2"/>
              </a:solidFill>
            </a:endParaRP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Flexibility in formulation of strategic plan to adjust new product to meet the customers’ preference and market changes.</a:t>
            </a:r>
          </a:p>
          <a:p>
            <a:r>
              <a:rPr lang="en-US" dirty="0"/>
              <a:t>ERP systems help the companies to remain flexible by making the company information available across the departmental barriers and automating most to the processes and procedures, thus enabling the company to react quickly to the changing market conditions. </a:t>
            </a:r>
          </a:p>
          <a:p>
            <a:pPr lvl="1"/>
            <a:r>
              <a:rPr lang="en-US" dirty="0"/>
              <a:t>Real time data, do not have to wait for the compilation of data from various departments or information systems. </a:t>
            </a:r>
          </a:p>
          <a:p>
            <a:pPr lvl="1"/>
            <a:endParaRPr lang="en-US" dirty="0"/>
          </a:p>
          <a:p>
            <a:pPr marL="457200" lvl="1" indent="0">
              <a:buNone/>
            </a:pPr>
            <a:endParaRPr lang="en-US" dirty="0"/>
          </a:p>
        </p:txBody>
      </p:sp>
    </p:spTree>
    <p:extLst>
      <p:ext uri="{BB962C8B-B14F-4D97-AF65-F5344CB8AC3E}">
        <p14:creationId xmlns:p14="http://schemas.microsoft.com/office/powerpoint/2010/main" val="2396418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Reduced Quality Cost</a:t>
            </a:r>
            <a:endParaRPr lang="en-MY" dirty="0">
              <a:solidFill>
                <a:schemeClr val="tx2"/>
              </a:solidFill>
            </a:endParaRP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Quality = excellence, conformance to specifications, fitness of use, value for the price, etc. </a:t>
            </a:r>
          </a:p>
          <a:p>
            <a:r>
              <a:rPr lang="en-US" dirty="0"/>
              <a:t>Quality improvement activities improves quality, and lower quality related cost.</a:t>
            </a:r>
          </a:p>
          <a:p>
            <a:r>
              <a:rPr lang="en-US" dirty="0"/>
              <a:t>Quality costs:</a:t>
            </a:r>
          </a:p>
          <a:p>
            <a:pPr lvl="1"/>
            <a:r>
              <a:rPr lang="en-US" dirty="0"/>
              <a:t>Internal failure cost = costs of scrap, re-work, re-inspection,</a:t>
            </a:r>
          </a:p>
          <a:p>
            <a:pPr lvl="1"/>
            <a:r>
              <a:rPr lang="en-US" dirty="0"/>
              <a:t>External failure cost = warranty claims, repairs and service costs,</a:t>
            </a:r>
          </a:p>
          <a:p>
            <a:pPr lvl="1"/>
            <a:r>
              <a:rPr lang="en-US" dirty="0"/>
              <a:t>Appraisal cost = cost of inspecting upon arrival, during manufacturing, in laboratory tests and by outside inspectors,</a:t>
            </a:r>
          </a:p>
          <a:p>
            <a:pPr lvl="1"/>
            <a:r>
              <a:rPr lang="en-US" dirty="0"/>
              <a:t>Prevention cost = design and development of new quality equipment, evaluation costs of a new product or service, training of quality personnel.</a:t>
            </a:r>
          </a:p>
          <a:p>
            <a:pPr lvl="1"/>
            <a:endParaRPr lang="en-US" dirty="0"/>
          </a:p>
          <a:p>
            <a:pPr lvl="1"/>
            <a:endParaRPr lang="en-US" dirty="0"/>
          </a:p>
          <a:p>
            <a:pPr marL="457200" lvl="1" indent="0">
              <a:buNone/>
            </a:pPr>
            <a:endParaRPr lang="en-US" dirty="0"/>
          </a:p>
        </p:txBody>
      </p:sp>
    </p:spTree>
    <p:extLst>
      <p:ext uri="{BB962C8B-B14F-4D97-AF65-F5344CB8AC3E}">
        <p14:creationId xmlns:p14="http://schemas.microsoft.com/office/powerpoint/2010/main" val="33389928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Reduced Quality Cost (cont.)</a:t>
            </a:r>
            <a:endParaRPr lang="en-MY" dirty="0">
              <a:solidFill>
                <a:schemeClr val="tx2"/>
              </a:solidFill>
            </a:endParaRP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The quality management systems in ERP packages support the benchmarking and use of optimal product design, process engineering and quality assurance data by all functional departments. </a:t>
            </a:r>
          </a:p>
          <a:p>
            <a:pPr lvl="1"/>
            <a:r>
              <a:rPr lang="en-US" dirty="0"/>
              <a:t>Repeatable processes,</a:t>
            </a:r>
          </a:p>
          <a:p>
            <a:pPr lvl="1"/>
            <a:r>
              <a:rPr lang="en-US" dirty="0"/>
              <a:t>Root cause analysis</a:t>
            </a:r>
          </a:p>
          <a:p>
            <a:pPr lvl="1"/>
            <a:r>
              <a:rPr lang="en-US" dirty="0"/>
              <a:t>Continuous improvement methods. </a:t>
            </a:r>
          </a:p>
          <a:p>
            <a:pPr lvl="1"/>
            <a:endParaRPr lang="en-US" dirty="0"/>
          </a:p>
          <a:p>
            <a:pPr lvl="1"/>
            <a:endParaRPr lang="en-US" dirty="0"/>
          </a:p>
          <a:p>
            <a:pPr marL="457200" lvl="1" indent="0">
              <a:buNone/>
            </a:pPr>
            <a:endParaRPr lang="en-US" dirty="0"/>
          </a:p>
        </p:txBody>
      </p:sp>
      <p:sp>
        <p:nvSpPr>
          <p:cNvPr id="4" name="Right Brace 3">
            <a:extLst>
              <a:ext uri="{FF2B5EF4-FFF2-40B4-BE49-F238E27FC236}">
                <a16:creationId xmlns:a16="http://schemas.microsoft.com/office/drawing/2014/main" id="{F303E94C-F774-B962-16B4-2F78FD7F979A}"/>
              </a:ext>
            </a:extLst>
          </p:cNvPr>
          <p:cNvSpPr/>
          <p:nvPr/>
        </p:nvSpPr>
        <p:spPr bwMode="auto">
          <a:xfrm>
            <a:off x="5231567" y="2653259"/>
            <a:ext cx="269823" cy="1143000"/>
          </a:xfrm>
          <a:prstGeom prst="rightBrace">
            <a:avLst>
              <a:gd name="adj1" fmla="val 8333"/>
              <a:gd name="adj2" fmla="val 48688"/>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5" name="TextBox 4">
            <a:extLst>
              <a:ext uri="{FF2B5EF4-FFF2-40B4-BE49-F238E27FC236}">
                <a16:creationId xmlns:a16="http://schemas.microsoft.com/office/drawing/2014/main" id="{4427F56A-937A-15A8-2906-C80E876C3C9C}"/>
              </a:ext>
            </a:extLst>
          </p:cNvPr>
          <p:cNvSpPr txBox="1"/>
          <p:nvPr/>
        </p:nvSpPr>
        <p:spPr>
          <a:xfrm>
            <a:off x="5726243" y="2782669"/>
            <a:ext cx="4137285" cy="646331"/>
          </a:xfrm>
          <a:prstGeom prst="rect">
            <a:avLst/>
          </a:prstGeom>
          <a:noFill/>
        </p:spPr>
        <p:txBody>
          <a:bodyPr wrap="square" rtlCol="0">
            <a:spAutoFit/>
          </a:bodyPr>
          <a:lstStyle/>
          <a:p>
            <a:r>
              <a:rPr lang="en-US" dirty="0"/>
              <a:t>Support the job functions of the quality assurance and production manager. </a:t>
            </a:r>
          </a:p>
        </p:txBody>
      </p:sp>
    </p:spTree>
    <p:extLst>
      <p:ext uri="{BB962C8B-B14F-4D97-AF65-F5344CB8AC3E}">
        <p14:creationId xmlns:p14="http://schemas.microsoft.com/office/powerpoint/2010/main" val="2544669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Better Analysis and Planning Capabilities</a:t>
            </a:r>
            <a:endParaRPr lang="en-MY" dirty="0">
              <a:solidFill>
                <a:schemeClr val="tx2"/>
              </a:solidFill>
            </a:endParaRP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By enabling the comprehensive and unified management of related business functions and data, it become possible to utilize fully many types of decision support systems and simulation functions, what-if analysis. </a:t>
            </a:r>
          </a:p>
          <a:p>
            <a:pPr lvl="1"/>
            <a:r>
              <a:rPr lang="en-US" dirty="0"/>
              <a:t>Example: Simulate the cost and schedule of using more than one shift for a product line.</a:t>
            </a:r>
          </a:p>
          <a:p>
            <a:r>
              <a:rPr lang="en-US" dirty="0"/>
              <a:t>Possible to carry out flexible and real-time filing and analysis of data from a variety of dimensions. </a:t>
            </a:r>
          </a:p>
          <a:p>
            <a:r>
              <a:rPr lang="en-US" dirty="0"/>
              <a:t>Decision makers can get the information they want for better and more informed decision.</a:t>
            </a:r>
          </a:p>
          <a:p>
            <a:pPr lvl="1"/>
            <a:endParaRPr lang="en-US" dirty="0"/>
          </a:p>
          <a:p>
            <a:pPr marL="457200" lvl="1" indent="0">
              <a:buNone/>
            </a:pPr>
            <a:endParaRPr lang="en-US" dirty="0"/>
          </a:p>
        </p:txBody>
      </p:sp>
    </p:spTree>
    <p:extLst>
      <p:ext uri="{BB962C8B-B14F-4D97-AF65-F5344CB8AC3E}">
        <p14:creationId xmlns:p14="http://schemas.microsoft.com/office/powerpoint/2010/main" val="10328977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Improved Information Accuracy and Decision-Making Capability</a:t>
            </a:r>
            <a:endParaRPr lang="en-MY" dirty="0">
              <a:solidFill>
                <a:schemeClr val="tx2"/>
              </a:solidFill>
            </a:endParaRPr>
          </a:p>
        </p:txBody>
      </p:sp>
      <p:sp>
        <p:nvSpPr>
          <p:cNvPr id="2" name="Content Placeholder 1">
            <a:extLst>
              <a:ext uri="{FF2B5EF4-FFF2-40B4-BE49-F238E27FC236}">
                <a16:creationId xmlns:a16="http://schemas.microsoft.com/office/drawing/2014/main" id="{CB206E2D-032A-3D8B-BACC-7429C1D52BAA}"/>
              </a:ext>
            </a:extLst>
          </p:cNvPr>
          <p:cNvSpPr>
            <a:spLocks noGrp="1"/>
          </p:cNvSpPr>
          <p:nvPr>
            <p:ph idx="1"/>
          </p:nvPr>
        </p:nvSpPr>
        <p:spPr>
          <a:xfrm>
            <a:off x="295352" y="1417638"/>
            <a:ext cx="11601296" cy="4525962"/>
          </a:xfrm>
        </p:spPr>
        <p:txBody>
          <a:bodyPr/>
          <a:lstStyle/>
          <a:p>
            <a:r>
              <a:rPr lang="en-US" dirty="0"/>
              <a:t>Key resource of every organization is information. Right information is needed for making the right decision. </a:t>
            </a:r>
          </a:p>
          <a:p>
            <a:r>
              <a:rPr lang="en-US" dirty="0"/>
              <a:t>ERP systems eliminate the integration of the data or information from multiple isolated system.</a:t>
            </a:r>
          </a:p>
          <a:p>
            <a:pPr lvl="1"/>
            <a:r>
              <a:rPr lang="en-US" dirty="0"/>
              <a:t>Able to avoid any error or missing of data during the integration.</a:t>
            </a:r>
          </a:p>
          <a:p>
            <a:pPr lvl="1"/>
            <a:endParaRPr lang="en-US" dirty="0"/>
          </a:p>
          <a:p>
            <a:pPr marL="457200" lvl="1" indent="0">
              <a:buNone/>
            </a:pPr>
            <a:endParaRPr lang="en-US" dirty="0"/>
          </a:p>
        </p:txBody>
      </p:sp>
    </p:spTree>
    <p:extLst>
      <p:ext uri="{BB962C8B-B14F-4D97-AF65-F5344CB8AC3E}">
        <p14:creationId xmlns:p14="http://schemas.microsoft.com/office/powerpoint/2010/main" val="8127967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dirty="0"/>
              <a:t>Review Questions</a:t>
            </a:r>
          </a:p>
        </p:txBody>
      </p:sp>
      <p:sp>
        <p:nvSpPr>
          <p:cNvPr id="7" name="Content Placeholder 6">
            <a:extLst>
              <a:ext uri="{FF2B5EF4-FFF2-40B4-BE49-F238E27FC236}">
                <a16:creationId xmlns:a16="http://schemas.microsoft.com/office/drawing/2014/main" id="{FAA6C378-81A2-21FE-E841-79AA8F096169}"/>
              </a:ext>
            </a:extLst>
          </p:cNvPr>
          <p:cNvSpPr>
            <a:spLocks noGrp="1"/>
          </p:cNvSpPr>
          <p:nvPr>
            <p:ph idx="1"/>
          </p:nvPr>
        </p:nvSpPr>
        <p:spPr/>
        <p:txBody>
          <a:bodyPr/>
          <a:lstStyle/>
          <a:p>
            <a:r>
              <a:rPr lang="en-US" dirty="0"/>
              <a:t>What is the biggest advantage of an ERP system?</a:t>
            </a:r>
          </a:p>
          <a:p>
            <a:r>
              <a:rPr lang="en-US" dirty="0"/>
              <a:t>Which is the most suitable architecture for ERP system?</a:t>
            </a:r>
          </a:p>
          <a:p>
            <a:endParaRPr lang="en-US" dirty="0"/>
          </a:p>
          <a:p>
            <a:endParaRPr lang="en-US" dirty="0"/>
          </a:p>
        </p:txBody>
      </p:sp>
    </p:spTree>
    <p:extLst>
      <p:ext uri="{BB962C8B-B14F-4D97-AF65-F5344CB8AC3E}">
        <p14:creationId xmlns:p14="http://schemas.microsoft.com/office/powerpoint/2010/main" val="37268833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0F3B508-3D46-FC75-41AD-4C32E26EE47A}"/>
              </a:ext>
            </a:extLst>
          </p:cNvPr>
          <p:cNvSpPr>
            <a:spLocks noGrp="1"/>
          </p:cNvSpPr>
          <p:nvPr>
            <p:ph idx="1"/>
          </p:nvPr>
        </p:nvSpPr>
        <p:spPr/>
        <p:txBody>
          <a:bodyPr/>
          <a:lstStyle/>
          <a:p>
            <a:r>
              <a:rPr lang="en-MY" dirty="0"/>
              <a:t>The ERP architecture is a centralised architecture to facilitate the sharing concept.</a:t>
            </a:r>
          </a:p>
          <a:p>
            <a:r>
              <a:rPr lang="en-MY" dirty="0"/>
              <a:t>The centralised architecture started from the mainframe, two-tier, three tier and cloud computing architecture. </a:t>
            </a:r>
          </a:p>
          <a:p>
            <a:r>
              <a:rPr lang="en-MY" dirty="0"/>
              <a:t>Installing an ERP system has many advantages.</a:t>
            </a:r>
          </a:p>
          <a:p>
            <a:r>
              <a:rPr lang="en-MY" dirty="0"/>
              <a:t>Direct advantages such as improved efficiency, information integration for better decision-making, faster responses time to customers, etc.</a:t>
            </a:r>
          </a:p>
          <a:p>
            <a:r>
              <a:rPr lang="en-MY" dirty="0"/>
              <a:t>Indirect advantages are better corporate image, improve customer goodwill, customer satisfaction and so on. </a:t>
            </a:r>
          </a:p>
        </p:txBody>
      </p:sp>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MY" dirty="0"/>
              <a:t>Summary / Recap of Main Points</a:t>
            </a:r>
          </a:p>
        </p:txBody>
      </p:sp>
    </p:spTree>
    <p:extLst>
      <p:ext uri="{BB962C8B-B14F-4D97-AF65-F5344CB8AC3E}">
        <p14:creationId xmlns:p14="http://schemas.microsoft.com/office/powerpoint/2010/main" val="28771442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12E60516-14FA-6023-4EA0-3F1B5EAA0BCD}"/>
              </a:ext>
            </a:extLst>
          </p:cNvPr>
          <p:cNvSpPr>
            <a:spLocks noGrp="1"/>
          </p:cNvSpPr>
          <p:nvPr>
            <p:ph sz="half" idx="2"/>
          </p:nvPr>
        </p:nvSpPr>
        <p:spPr>
          <a:xfrm>
            <a:off x="295352" y="2174875"/>
            <a:ext cx="11172123" cy="3951288"/>
          </a:xfrm>
        </p:spPr>
        <p:txBody>
          <a:bodyPr/>
          <a:lstStyle/>
          <a:p>
            <a:pPr marL="0" indent="0" algn="ctr">
              <a:buNone/>
            </a:pPr>
            <a:r>
              <a:rPr lang="en-MY" sz="6600" dirty="0"/>
              <a:t>Q &amp; A</a:t>
            </a:r>
          </a:p>
        </p:txBody>
      </p:sp>
      <p:sp>
        <p:nvSpPr>
          <p:cNvPr id="2" name="Title 1">
            <a:extLst>
              <a:ext uri="{FF2B5EF4-FFF2-40B4-BE49-F238E27FC236}">
                <a16:creationId xmlns:a16="http://schemas.microsoft.com/office/drawing/2014/main" id="{692BC55C-E49F-2E2E-27BC-F943739EC1C4}"/>
              </a:ext>
            </a:extLst>
          </p:cNvPr>
          <p:cNvSpPr>
            <a:spLocks noGrp="1"/>
          </p:cNvSpPr>
          <p:nvPr>
            <p:ph type="title"/>
          </p:nvPr>
        </p:nvSpPr>
        <p:spPr/>
        <p:txBody>
          <a:bodyPr/>
          <a:lstStyle/>
          <a:p>
            <a:r>
              <a:rPr lang="en-US" altLang="zh-TW" dirty="0"/>
              <a:t>Question and Answer Session</a:t>
            </a:r>
            <a:endParaRPr lang="en-US" dirty="0"/>
          </a:p>
        </p:txBody>
      </p:sp>
    </p:spTree>
    <p:extLst>
      <p:ext uri="{BB962C8B-B14F-4D97-AF65-F5344CB8AC3E}">
        <p14:creationId xmlns:p14="http://schemas.microsoft.com/office/powerpoint/2010/main" val="2002936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30856A-6B10-E63A-FF9D-FCC3E858E38B}"/>
              </a:ext>
            </a:extLst>
          </p:cNvPr>
          <p:cNvSpPr>
            <a:spLocks noGrp="1"/>
          </p:cNvSpPr>
          <p:nvPr>
            <p:ph type="title"/>
          </p:nvPr>
        </p:nvSpPr>
        <p:spPr/>
        <p:txBody>
          <a:bodyPr/>
          <a:lstStyle/>
          <a:p>
            <a:r>
              <a:rPr lang="en-MY" dirty="0"/>
              <a:t>Contents &amp; Structure</a:t>
            </a:r>
          </a:p>
        </p:txBody>
      </p:sp>
      <p:sp>
        <p:nvSpPr>
          <p:cNvPr id="6" name="Content Placeholder 5">
            <a:extLst>
              <a:ext uri="{FF2B5EF4-FFF2-40B4-BE49-F238E27FC236}">
                <a16:creationId xmlns:a16="http://schemas.microsoft.com/office/drawing/2014/main" id="{6BF764A2-3A96-9372-4598-F57342D022B8}"/>
              </a:ext>
            </a:extLst>
          </p:cNvPr>
          <p:cNvSpPr>
            <a:spLocks noGrp="1"/>
          </p:cNvSpPr>
          <p:nvPr>
            <p:ph idx="1"/>
          </p:nvPr>
        </p:nvSpPr>
        <p:spPr>
          <a:xfrm>
            <a:off x="254000" y="1697038"/>
            <a:ext cx="11333397" cy="4525962"/>
          </a:xfrm>
        </p:spPr>
        <p:txBody>
          <a:bodyPr/>
          <a:lstStyle/>
          <a:p>
            <a:r>
              <a:rPr lang="en-US" dirty="0"/>
              <a:t>Enterprise Resource Planning (ERP) Architecture</a:t>
            </a:r>
          </a:p>
          <a:p>
            <a:r>
              <a:rPr lang="en-US" dirty="0"/>
              <a:t>Benefits of ERP</a:t>
            </a:r>
          </a:p>
        </p:txBody>
      </p:sp>
    </p:spTree>
    <p:extLst>
      <p:ext uri="{BB962C8B-B14F-4D97-AF65-F5344CB8AC3E}">
        <p14:creationId xmlns:p14="http://schemas.microsoft.com/office/powerpoint/2010/main" val="1222172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Recap From Last Lesson</a:t>
            </a: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441434" y="1417638"/>
            <a:ext cx="11455214" cy="3485438"/>
          </a:xfrm>
        </p:spPr>
        <p:txBody>
          <a:bodyPr/>
          <a:lstStyle/>
          <a:p>
            <a:r>
              <a:rPr lang="en-MY" dirty="0"/>
              <a:t>ERP refers to techniques and concepts for integrated management of businesses or management of business as a whole.</a:t>
            </a:r>
          </a:p>
          <a:p>
            <a:r>
              <a:rPr lang="en-MY" dirty="0"/>
              <a:t>A lot of people are not willing to adopt ERP because of the wrong notions. </a:t>
            </a:r>
          </a:p>
          <a:p>
            <a:r>
              <a:rPr lang="en-MY" dirty="0"/>
              <a:t>ERP has its origins in the manufacturing industry.</a:t>
            </a:r>
          </a:p>
          <a:p>
            <a:r>
              <a:rPr lang="en-MY" dirty="0"/>
              <a:t>ERP with a potential of growth in the market. </a:t>
            </a:r>
          </a:p>
          <a:p>
            <a:pPr marL="0" indent="0">
              <a:buNone/>
            </a:pPr>
            <a:r>
              <a:rPr lang="en-MY" dirty="0"/>
              <a:t> </a:t>
            </a:r>
          </a:p>
        </p:txBody>
      </p:sp>
    </p:spTree>
    <p:extLst>
      <p:ext uri="{BB962C8B-B14F-4D97-AF65-F5344CB8AC3E}">
        <p14:creationId xmlns:p14="http://schemas.microsoft.com/office/powerpoint/2010/main" val="1147692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Enterprise </a:t>
            </a:r>
            <a:r>
              <a:rPr lang="en-MY" dirty="0"/>
              <a:t>Resource Planning (ERP) Architecture </a:t>
            </a:r>
            <a:endParaRPr lang="en-MY" dirty="0">
              <a:solidFill>
                <a:schemeClr val="tx2"/>
              </a:solidFill>
            </a:endParaRP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441434" y="1417637"/>
            <a:ext cx="11455214" cy="4728329"/>
          </a:xfrm>
        </p:spPr>
        <p:txBody>
          <a:bodyPr/>
          <a:lstStyle/>
          <a:p>
            <a:r>
              <a:rPr lang="en-MY" dirty="0"/>
              <a:t>ERP technical architecture = layout of layers of application deployment between</a:t>
            </a:r>
          </a:p>
          <a:p>
            <a:pPr lvl="1"/>
            <a:r>
              <a:rPr lang="en-MY" dirty="0"/>
              <a:t>servers and desktops, </a:t>
            </a:r>
          </a:p>
          <a:p>
            <a:pPr lvl="1"/>
            <a:r>
              <a:rPr lang="en-MY" dirty="0"/>
              <a:t>interfaces and software object. </a:t>
            </a:r>
          </a:p>
          <a:p>
            <a:r>
              <a:rPr lang="en-MY" dirty="0"/>
              <a:t>Type of ERP Architecture:</a:t>
            </a:r>
          </a:p>
          <a:p>
            <a:pPr lvl="1"/>
            <a:r>
              <a:rPr lang="en-MY" dirty="0"/>
              <a:t>Mainframe Architecture</a:t>
            </a:r>
          </a:p>
          <a:p>
            <a:pPr lvl="1"/>
            <a:r>
              <a:rPr lang="en-MY" dirty="0"/>
              <a:t>Two-Tier Client-Server Architecture</a:t>
            </a:r>
          </a:p>
          <a:p>
            <a:pPr lvl="1"/>
            <a:r>
              <a:rPr lang="en-MY" dirty="0"/>
              <a:t>Three-Tier Architecture</a:t>
            </a:r>
          </a:p>
          <a:p>
            <a:pPr lvl="1"/>
            <a:r>
              <a:rPr lang="en-MY" dirty="0"/>
              <a:t>Cloud Computing Architecture</a:t>
            </a:r>
          </a:p>
        </p:txBody>
      </p:sp>
    </p:spTree>
    <p:extLst>
      <p:ext uri="{BB962C8B-B14F-4D97-AF65-F5344CB8AC3E}">
        <p14:creationId xmlns:p14="http://schemas.microsoft.com/office/powerpoint/2010/main" val="4227641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Mainframe </a:t>
            </a:r>
            <a:r>
              <a:rPr lang="en-MY" dirty="0"/>
              <a:t>Architecture </a:t>
            </a:r>
            <a:endParaRPr lang="en-MY" dirty="0">
              <a:solidFill>
                <a:schemeClr val="tx2"/>
              </a:solidFill>
            </a:endParaRP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441434" y="1417637"/>
            <a:ext cx="11455214" cy="4728329"/>
          </a:xfrm>
        </p:spPr>
        <p:txBody>
          <a:bodyPr/>
          <a:lstStyle/>
          <a:p>
            <a:r>
              <a:rPr lang="en-MY" dirty="0"/>
              <a:t>During 1980s, ERP systems were running on mainframe computer. </a:t>
            </a:r>
          </a:p>
          <a:p>
            <a:pPr lvl="1"/>
            <a:r>
              <a:rPr lang="en-US" dirty="0"/>
              <a:t>Mainframe is a single powerful computer is responsible for all the processing.</a:t>
            </a:r>
          </a:p>
          <a:p>
            <a:pPr lvl="1"/>
            <a:r>
              <a:rPr lang="en-US" dirty="0"/>
              <a:t>Users were connecting to the mainframe system through dumb terminals (terminals without any memory or processing power).</a:t>
            </a:r>
          </a:p>
          <a:p>
            <a:pPr lvl="2"/>
            <a:r>
              <a:rPr lang="en-US" sz="2000" dirty="0"/>
              <a:t>Only access and input data</a:t>
            </a:r>
          </a:p>
          <a:p>
            <a:r>
              <a:rPr lang="en-US" dirty="0"/>
              <a:t>Advantage:</a:t>
            </a:r>
          </a:p>
          <a:p>
            <a:pPr lvl="1"/>
            <a:r>
              <a:rPr lang="en-US" dirty="0"/>
              <a:t>Time Sharing Option</a:t>
            </a:r>
          </a:p>
          <a:p>
            <a:pPr lvl="2"/>
            <a:r>
              <a:rPr lang="en-US" sz="2000" dirty="0"/>
              <a:t>A method of sharing the computing resources of a mainframe computer among multiple users simultaneously.</a:t>
            </a:r>
          </a:p>
          <a:p>
            <a:pPr lvl="2"/>
            <a:r>
              <a:rPr lang="en-US" sz="2000" dirty="0"/>
              <a:t>The use of a specialized operating system, such as IBM's z/OS or z/VM</a:t>
            </a:r>
          </a:p>
          <a:p>
            <a:pPr lvl="1"/>
            <a:r>
              <a:rPr lang="en-US" dirty="0"/>
              <a:t>Integrated all of an enterprise’s functions. </a:t>
            </a:r>
          </a:p>
          <a:p>
            <a:pPr marL="457200" lvl="1" indent="0">
              <a:buNone/>
            </a:pPr>
            <a:endParaRPr lang="en-MY" dirty="0"/>
          </a:p>
        </p:txBody>
      </p:sp>
    </p:spTree>
    <p:extLst>
      <p:ext uri="{BB962C8B-B14F-4D97-AF65-F5344CB8AC3E}">
        <p14:creationId xmlns:p14="http://schemas.microsoft.com/office/powerpoint/2010/main" val="1228591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9D496500-6EFF-D6A4-A019-E1438C03575B}"/>
              </a:ext>
            </a:extLst>
          </p:cNvPr>
          <p:cNvSpPr>
            <a:spLocks noGrp="1"/>
          </p:cNvSpPr>
          <p:nvPr>
            <p:ph sz="half" idx="1"/>
          </p:nvPr>
        </p:nvSpPr>
        <p:spPr>
          <a:xfrm>
            <a:off x="295352" y="1697038"/>
            <a:ext cx="6216498" cy="4525962"/>
          </a:xfrm>
        </p:spPr>
        <p:txBody>
          <a:bodyPr wrap="square" anchor="t">
            <a:normAutofit/>
          </a:bodyPr>
          <a:lstStyle/>
          <a:p>
            <a:r>
              <a:rPr lang="en-US" sz="2500" dirty="0"/>
              <a:t>Mainframe computer is replaced with powerful PC servers. </a:t>
            </a:r>
          </a:p>
          <a:p>
            <a:pPr lvl="1"/>
            <a:r>
              <a:rPr lang="en-US" sz="2000" dirty="0"/>
              <a:t>PC (clients) with dedicated connection to the server</a:t>
            </a:r>
            <a:r>
              <a:rPr lang="en-US" sz="2700" dirty="0">
                <a:ea typeface="+mn-ea"/>
              </a:rPr>
              <a:t>.</a:t>
            </a:r>
          </a:p>
          <a:p>
            <a:r>
              <a:rPr lang="en-US" sz="2500" dirty="0"/>
              <a:t>Server handles the database management.</a:t>
            </a:r>
          </a:p>
          <a:p>
            <a:r>
              <a:rPr lang="en-US" sz="2500" dirty="0"/>
              <a:t>Clients are responsible for application logic processing and for presenting the data and passing the user input back to server.</a:t>
            </a:r>
          </a:p>
          <a:p>
            <a:endParaRPr lang="en-US" dirty="0"/>
          </a:p>
          <a:p>
            <a:endParaRPr lang="en-US" dirty="0"/>
          </a:p>
          <a:p>
            <a:endParaRPr lang="en-US" dirty="0"/>
          </a:p>
          <a:p>
            <a:pPr marL="457200" lvl="1" indent="0">
              <a:buNone/>
            </a:pPr>
            <a:endParaRPr lang="en-MY" sz="2800" dirty="0"/>
          </a:p>
        </p:txBody>
      </p:sp>
      <p:pic>
        <p:nvPicPr>
          <p:cNvPr id="4" name="Picture 3" descr="A picture containing text, screenshot, black and white, font&#10;&#10;Description automatically generated">
            <a:extLst>
              <a:ext uri="{FF2B5EF4-FFF2-40B4-BE49-F238E27FC236}">
                <a16:creationId xmlns:a16="http://schemas.microsoft.com/office/drawing/2014/main" id="{22943B02-F9D4-970D-1E38-01031F795D4C}"/>
              </a:ext>
            </a:extLst>
          </p:cNvPr>
          <p:cNvPicPr>
            <a:picLocks noChangeAspect="1"/>
          </p:cNvPicPr>
          <p:nvPr/>
        </p:nvPicPr>
        <p:blipFill rotWithShape="1">
          <a:blip r:embed="rId2">
            <a:extLst>
              <a:ext uri="{28A0092B-C50C-407E-A947-70E740481C1C}">
                <a14:useLocalDpi xmlns:a14="http://schemas.microsoft.com/office/drawing/2010/main" val="0"/>
              </a:ext>
            </a:extLst>
          </a:blip>
          <a:srcRect l="16176" t="14426" r="29802" b="67214"/>
          <a:stretch/>
        </p:blipFill>
        <p:spPr>
          <a:xfrm>
            <a:off x="6511850" y="2387272"/>
            <a:ext cx="5384800" cy="2587554"/>
          </a:xfrm>
          <a:prstGeom prst="rect">
            <a:avLst/>
          </a:prstGeom>
          <a:noFill/>
        </p:spPr>
      </p:pic>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a:xfrm>
            <a:off x="295352" y="274638"/>
            <a:ext cx="10457373" cy="1143000"/>
          </a:xfrm>
        </p:spPr>
        <p:txBody>
          <a:bodyPr wrap="square" anchor="ctr">
            <a:normAutofit/>
          </a:bodyPr>
          <a:lstStyle/>
          <a:p>
            <a:r>
              <a:rPr lang="en-MY"/>
              <a:t>Two-Tier Client Server Architecture</a:t>
            </a:r>
          </a:p>
        </p:txBody>
      </p:sp>
    </p:spTree>
    <p:extLst>
      <p:ext uri="{BB962C8B-B14F-4D97-AF65-F5344CB8AC3E}">
        <p14:creationId xmlns:p14="http://schemas.microsoft.com/office/powerpoint/2010/main" val="750183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9D496500-6EFF-D6A4-A019-E1438C03575B}"/>
              </a:ext>
            </a:extLst>
          </p:cNvPr>
          <p:cNvSpPr>
            <a:spLocks noGrp="1"/>
          </p:cNvSpPr>
          <p:nvPr>
            <p:ph sz="half" idx="1"/>
          </p:nvPr>
        </p:nvSpPr>
        <p:spPr>
          <a:xfrm>
            <a:off x="295351" y="1697038"/>
            <a:ext cx="11501907" cy="4525962"/>
          </a:xfrm>
        </p:spPr>
        <p:txBody>
          <a:bodyPr wrap="square" anchor="t">
            <a:normAutofit/>
          </a:bodyPr>
          <a:lstStyle/>
          <a:p>
            <a:r>
              <a:rPr lang="en-US" sz="2500" dirty="0"/>
              <a:t>It is important that all client computers run exactly the same version of the application software.</a:t>
            </a:r>
          </a:p>
          <a:p>
            <a:r>
              <a:rPr lang="en-US" sz="2500" dirty="0"/>
              <a:t>Upgrading the application logic software to new version can become very time consuming process. </a:t>
            </a:r>
          </a:p>
          <a:p>
            <a:r>
              <a:rPr lang="en-US" sz="2500" dirty="0"/>
              <a:t>Today, two-tier system is seen to as increasingly obsolete. </a:t>
            </a:r>
          </a:p>
          <a:p>
            <a:endParaRPr lang="en-US" dirty="0"/>
          </a:p>
          <a:p>
            <a:endParaRPr lang="en-US" dirty="0"/>
          </a:p>
          <a:p>
            <a:endParaRPr lang="en-US" dirty="0"/>
          </a:p>
          <a:p>
            <a:pPr marL="457200" lvl="1" indent="0">
              <a:buNone/>
            </a:pPr>
            <a:endParaRPr lang="en-MY" sz="2800" dirty="0"/>
          </a:p>
        </p:txBody>
      </p:sp>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a:xfrm>
            <a:off x="295352" y="274638"/>
            <a:ext cx="10457373" cy="1143000"/>
          </a:xfrm>
        </p:spPr>
        <p:txBody>
          <a:bodyPr wrap="square" anchor="ctr">
            <a:normAutofit/>
          </a:bodyPr>
          <a:lstStyle/>
          <a:p>
            <a:r>
              <a:rPr lang="en-MY" dirty="0"/>
              <a:t>Two-Tier Client Server Architecture (cont.) </a:t>
            </a:r>
          </a:p>
        </p:txBody>
      </p:sp>
    </p:spTree>
    <p:extLst>
      <p:ext uri="{BB962C8B-B14F-4D97-AF65-F5344CB8AC3E}">
        <p14:creationId xmlns:p14="http://schemas.microsoft.com/office/powerpoint/2010/main" val="404461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9D496500-6EFF-D6A4-A019-E1438C03575B}"/>
              </a:ext>
            </a:extLst>
          </p:cNvPr>
          <p:cNvSpPr>
            <a:spLocks noGrp="1"/>
          </p:cNvSpPr>
          <p:nvPr>
            <p:ph sz="half" idx="1"/>
          </p:nvPr>
        </p:nvSpPr>
        <p:spPr>
          <a:xfrm>
            <a:off x="295351" y="1697038"/>
            <a:ext cx="6465213" cy="4525962"/>
          </a:xfrm>
        </p:spPr>
        <p:txBody>
          <a:bodyPr wrap="square" anchor="t">
            <a:normAutofit/>
          </a:bodyPr>
          <a:lstStyle/>
          <a:p>
            <a:r>
              <a:rPr lang="en-US" sz="2500" dirty="0"/>
              <a:t>Most of the ERP systems have now moved to the three-tier architecture. </a:t>
            </a:r>
          </a:p>
          <a:p>
            <a:r>
              <a:rPr lang="en-US" sz="2500" dirty="0"/>
              <a:t>An additional application servers are placed between the client and database server. </a:t>
            </a:r>
          </a:p>
          <a:p>
            <a:r>
              <a:rPr lang="en-US" sz="2500" dirty="0"/>
              <a:t>A web interface to allow remote users to access the ERP</a:t>
            </a:r>
          </a:p>
          <a:p>
            <a:endParaRPr lang="en-US" dirty="0"/>
          </a:p>
          <a:p>
            <a:endParaRPr lang="en-US" dirty="0"/>
          </a:p>
          <a:p>
            <a:pPr marL="457200" lvl="1" indent="0">
              <a:buNone/>
            </a:pPr>
            <a:endParaRPr lang="en-MY" sz="2800" dirty="0"/>
          </a:p>
        </p:txBody>
      </p:sp>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a:xfrm>
            <a:off x="295352" y="274638"/>
            <a:ext cx="10457373" cy="1143000"/>
          </a:xfrm>
        </p:spPr>
        <p:txBody>
          <a:bodyPr wrap="square" anchor="ctr">
            <a:normAutofit/>
          </a:bodyPr>
          <a:lstStyle/>
          <a:p>
            <a:r>
              <a:rPr lang="en-MY" dirty="0"/>
              <a:t>Three-Tier Client Server Architecture </a:t>
            </a:r>
          </a:p>
        </p:txBody>
      </p:sp>
      <p:pic>
        <p:nvPicPr>
          <p:cNvPr id="4" name="Picture 3" descr="A picture containing text, screenshot, black and white, font&#10;&#10;Description automatically generated">
            <a:extLst>
              <a:ext uri="{FF2B5EF4-FFF2-40B4-BE49-F238E27FC236}">
                <a16:creationId xmlns:a16="http://schemas.microsoft.com/office/drawing/2014/main" id="{7CD91C7B-E260-B5B3-D210-FDA9353253AB}"/>
              </a:ext>
            </a:extLst>
          </p:cNvPr>
          <p:cNvPicPr>
            <a:picLocks noChangeAspect="1"/>
          </p:cNvPicPr>
          <p:nvPr/>
        </p:nvPicPr>
        <p:blipFill rotWithShape="1">
          <a:blip r:embed="rId2">
            <a:extLst>
              <a:ext uri="{28A0092B-C50C-407E-A947-70E740481C1C}">
                <a14:useLocalDpi xmlns:a14="http://schemas.microsoft.com/office/drawing/2010/main" val="0"/>
              </a:ext>
            </a:extLst>
          </a:blip>
          <a:srcRect l="17503" t="47213" r="32672" b="27869"/>
          <a:stretch/>
        </p:blipFill>
        <p:spPr>
          <a:xfrm>
            <a:off x="6760564" y="1697038"/>
            <a:ext cx="5051685" cy="3572005"/>
          </a:xfrm>
          <a:prstGeom prst="rect">
            <a:avLst/>
          </a:prstGeom>
        </p:spPr>
      </p:pic>
    </p:spTree>
    <p:extLst>
      <p:ext uri="{BB962C8B-B14F-4D97-AF65-F5344CB8AC3E}">
        <p14:creationId xmlns:p14="http://schemas.microsoft.com/office/powerpoint/2010/main" val="4180007645"/>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C09830CF6CB84B8D12D02B69700FAF" ma:contentTypeVersion="14" ma:contentTypeDescription="Create a new document." ma:contentTypeScope="" ma:versionID="91bb3fc2fda44f6dca498e4986d3c34f">
  <xsd:schema xmlns:xsd="http://www.w3.org/2001/XMLSchema" xmlns:xs="http://www.w3.org/2001/XMLSchema" xmlns:p="http://schemas.microsoft.com/office/2006/metadata/properties" xmlns:ns3="c0f90a4e-2534-4174-991f-0eb794d5b859" xmlns:ns4="d2981e9c-0c44-4237-a41f-50944ddb2e5d" targetNamespace="http://schemas.microsoft.com/office/2006/metadata/properties" ma:root="true" ma:fieldsID="d346f1bbf5bc0d23fe733b73729b7857" ns3:_="" ns4:_="">
    <xsd:import namespace="c0f90a4e-2534-4174-991f-0eb794d5b859"/>
    <xsd:import namespace="d2981e9c-0c44-4237-a41f-50944ddb2e5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OCR"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f90a4e-2534-4174-991f-0eb794d5b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2981e9c-0c44-4237-a41f-50944ddb2e5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B6039F5-814C-4C5B-A6B0-438D9C48FD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f90a4e-2534-4174-991f-0eb794d5b859"/>
    <ds:schemaRef ds:uri="d2981e9c-0c44-4237-a41f-50944ddb2e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ED3909F-E191-4C23-B23C-BA46B5ADDDA2}">
  <ds:schemaRefs>
    <ds:schemaRef ds:uri="http://purl.org/dc/terms/"/>
    <ds:schemaRef ds:uri="http://schemas.microsoft.com/office/2006/documentManagement/types"/>
    <ds:schemaRef ds:uri="d2981e9c-0c44-4237-a41f-50944ddb2e5d"/>
    <ds:schemaRef ds:uri="http://schemas.microsoft.com/office/infopath/2007/PartnerControls"/>
    <ds:schemaRef ds:uri="http://purl.org/dc/elements/1.1/"/>
    <ds:schemaRef ds:uri="http://schemas.microsoft.com/office/2006/metadata/properties"/>
    <ds:schemaRef ds:uri="c0f90a4e-2534-4174-991f-0eb794d5b859"/>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0374C82B-844E-4C6D-B41E-036AD4E59A6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6162</TotalTime>
  <Pages>11</Pages>
  <Words>1717</Words>
  <Application>Microsoft Office PowerPoint</Application>
  <PresentationFormat>Widescreen</PresentationFormat>
  <Paragraphs>181</Paragraphs>
  <Slides>28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Montserrat</vt:lpstr>
      <vt:lpstr>PT Sans</vt:lpstr>
      <vt:lpstr>UCTI-Template-foundation-level</vt:lpstr>
      <vt:lpstr>PowerPoint Presentation</vt:lpstr>
      <vt:lpstr>TOPIC LEARNING OUTCOMES</vt:lpstr>
      <vt:lpstr>Contents &amp; Structure</vt:lpstr>
      <vt:lpstr>Recap From Last Lesson</vt:lpstr>
      <vt:lpstr>Enterprise Resource Planning (ERP) Architecture </vt:lpstr>
      <vt:lpstr>Mainframe Architecture </vt:lpstr>
      <vt:lpstr>Two-Tier Client Server Architecture</vt:lpstr>
      <vt:lpstr>Two-Tier Client Server Architecture (cont.) </vt:lpstr>
      <vt:lpstr>Three-Tier Client Server Architecture </vt:lpstr>
      <vt:lpstr>Three-Tier Client Server Architecture (cont.)</vt:lpstr>
      <vt:lpstr>Three-Tier Client Server Architecture (cont.)</vt:lpstr>
      <vt:lpstr>Cloud Computing Architecture</vt:lpstr>
      <vt:lpstr>Enterprise Resource Planning (ERP) </vt:lpstr>
      <vt:lpstr>Information Integration</vt:lpstr>
      <vt:lpstr>Reduction of Lead Time</vt:lpstr>
      <vt:lpstr>On-Time Shipment</vt:lpstr>
      <vt:lpstr>Reduction in Cycle Time</vt:lpstr>
      <vt:lpstr>Improved Resource Utilisation</vt:lpstr>
      <vt:lpstr>Better Customer Satisfaction</vt:lpstr>
      <vt:lpstr>Improved Supplier Performance </vt:lpstr>
      <vt:lpstr>Increased Flexibility</vt:lpstr>
      <vt:lpstr>Reduced Quality Cost</vt:lpstr>
      <vt:lpstr>Reduced Quality Cost (cont.)</vt:lpstr>
      <vt:lpstr>Better Analysis and Planning Capabilities</vt:lpstr>
      <vt:lpstr>Improved Information Accuracy and Decision-Making Capability</vt:lpstr>
      <vt:lpstr>Review Questions</vt:lpstr>
      <vt:lpstr>Summary / Recap of Main Points</vt:lpstr>
      <vt:lpstr>Question and Answer Session</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Tham Hoong Ching</cp:lastModifiedBy>
  <cp:revision>372</cp:revision>
  <cp:lastPrinted>2023-02-03T03:07:34Z</cp:lastPrinted>
  <dcterms:created xsi:type="dcterms:W3CDTF">2005-08-02T10:18:20Z</dcterms:created>
  <dcterms:modified xsi:type="dcterms:W3CDTF">2023-07-06T06:59:10Z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0x01010050C09830CF6CB84B8D12D02B69700FAF</vt:lpwstr>
  </property>
</Properties>
</file>

<file path=docProps/thumbnail.jpeg>
</file>